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su.ut.ee/infootsitugi/2-sustemaatiline-infootsing" TargetMode="External"/><Relationship Id="rId2" Type="http://schemas.openxmlformats.org/officeDocument/2006/relationships/hyperlink" Target="https://sisu.ut.ee/infootsitugi/1-ettevalmistus-infootsinguk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space.utlib.ee/dspace/" TargetMode="External"/><Relationship Id="rId13" Type="http://schemas.openxmlformats.org/officeDocument/2006/relationships/hyperlink" Target="http://www.doaj.org/" TargetMode="External"/><Relationship Id="rId3" Type="http://schemas.openxmlformats.org/officeDocument/2006/relationships/hyperlink" Target="http://ise.elnet.ee/" TargetMode="External"/><Relationship Id="rId7" Type="http://schemas.openxmlformats.org/officeDocument/2006/relationships/hyperlink" Target="http://www.britannica.com/" TargetMode="External"/><Relationship Id="rId12" Type="http://schemas.openxmlformats.org/officeDocument/2006/relationships/hyperlink" Target="http://dea.nlib.ee/" TargetMode="External"/><Relationship Id="rId2" Type="http://schemas.openxmlformats.org/officeDocument/2006/relationships/hyperlink" Target="http://ester.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ic.ed.gov/" TargetMode="External"/><Relationship Id="rId11" Type="http://schemas.openxmlformats.org/officeDocument/2006/relationships/hyperlink" Target="http://books.google.com/" TargetMode="External"/><Relationship Id="rId5" Type="http://schemas.openxmlformats.org/officeDocument/2006/relationships/hyperlink" Target="http://pub.stat.ee/px-web.2001/dialog/statfilere.asp" TargetMode="External"/><Relationship Id="rId10" Type="http://schemas.openxmlformats.org/officeDocument/2006/relationships/hyperlink" Target="http://scholar.google.com/" TargetMode="External"/><Relationship Id="rId4" Type="http://schemas.openxmlformats.org/officeDocument/2006/relationships/hyperlink" Target="http://www.stat.ee/" TargetMode="External"/><Relationship Id="rId9" Type="http://schemas.openxmlformats.org/officeDocument/2006/relationships/hyperlink" Target="http://www.folklore.ee/pubte/t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71EE5FB-AC4F-4CFB-B0E5-F8680EA35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Teabeallikad - andmebaasid 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F531F6-D292-4550-B7CA-9ABD11E40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782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27F888A-F934-45BD-AE8A-70F1FAC6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Otsingusõna katkestamine * (tärn)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8C80C35-EECC-4EBE-8484-8D6AA510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  <a:p>
            <a:r>
              <a:rPr lang="et-EE" dirty="0" err="1"/>
              <a:t>Õpila</a:t>
            </a:r>
            <a:r>
              <a:rPr lang="et-EE" dirty="0"/>
              <a:t>*         õpila</a:t>
            </a:r>
            <a:r>
              <a:rPr lang="et-EE" dirty="0">
                <a:solidFill>
                  <a:srgbClr val="FF0000"/>
                </a:solidFill>
              </a:rPr>
              <a:t>ne</a:t>
            </a:r>
          </a:p>
          <a:p>
            <a:pPr marL="0" indent="0">
              <a:buNone/>
            </a:pPr>
            <a:r>
              <a:rPr lang="et-EE" dirty="0"/>
              <a:t>                       õpila</a:t>
            </a:r>
            <a:r>
              <a:rPr lang="et-EE" dirty="0">
                <a:solidFill>
                  <a:srgbClr val="FF0000"/>
                </a:solidFill>
              </a:rPr>
              <a:t>sed</a:t>
            </a:r>
          </a:p>
          <a:p>
            <a:pPr marL="0" indent="0">
              <a:buNone/>
            </a:pPr>
            <a:r>
              <a:rPr lang="et-EE" dirty="0"/>
              <a:t>                       õpila</a:t>
            </a:r>
            <a:r>
              <a:rPr lang="et-EE" dirty="0">
                <a:solidFill>
                  <a:srgbClr val="FF0000"/>
                </a:solidFill>
              </a:rPr>
              <a:t>ste</a:t>
            </a:r>
          </a:p>
        </p:txBody>
      </p:sp>
    </p:spTree>
    <p:extLst>
      <p:ext uri="{BB962C8B-B14F-4D97-AF65-F5344CB8AC3E}">
        <p14:creationId xmlns:p14="http://schemas.microsoft.com/office/powerpoint/2010/main" val="1335866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9758513-A181-41C6-B63C-F28BE950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Ettevalmistus infootsinguks ja süstemaatiline infootsing (videod)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81BE29B-B32E-4FB1-9F22-9AA081DD1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https://sisu.ut.ee/infootsitugi/1-ettevalmistus-infootsinguks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Video – kuidas otsingut alustada</a:t>
            </a:r>
          </a:p>
          <a:p>
            <a:r>
              <a:rPr lang="et-EE" dirty="0">
                <a:hlinkClick r:id="rId3"/>
              </a:rPr>
              <a:t>https://sisu.ut.ee/infootsitugi/2-sustemaatiline-infootsing</a:t>
            </a:r>
            <a:r>
              <a:rPr lang="et-EE" dirty="0"/>
              <a:t>  </a:t>
            </a:r>
          </a:p>
          <a:p>
            <a:pPr marL="0" indent="0">
              <a:buNone/>
            </a:pPr>
            <a:r>
              <a:rPr lang="et-EE" dirty="0"/>
              <a:t>Video – kuidas kasutada andmebaase ning </a:t>
            </a:r>
            <a:r>
              <a:rPr lang="et-EE" dirty="0" err="1"/>
              <a:t>Boole`i</a:t>
            </a:r>
            <a:r>
              <a:rPr lang="et-EE"/>
              <a:t> loogikaoperaatoreid </a:t>
            </a:r>
            <a:r>
              <a:rPr lang="et-EE" dirty="0"/>
              <a:t>(AND, OR, jne)</a:t>
            </a:r>
          </a:p>
        </p:txBody>
      </p:sp>
    </p:spTree>
    <p:extLst>
      <p:ext uri="{BB962C8B-B14F-4D97-AF65-F5344CB8AC3E}">
        <p14:creationId xmlns:p14="http://schemas.microsoft.com/office/powerpoint/2010/main" val="13382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584D6B4-EBEE-463E-B6C2-B4DE6B9E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Milliseid allikaid sobib kasutada?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57B5D74-828B-4753-9D0A-245BF33FD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Bakalaureuse- ja magistritööd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Teaduslikud ajakirjad, artiklid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Teaduslikud internetiallikad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Erinevad teaduslikud teosed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Seadused, määrused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Mitut erinevat allikat, et saaks teemast objektiivsema ülevaate</a:t>
            </a:r>
          </a:p>
        </p:txBody>
      </p:sp>
    </p:spTree>
    <p:extLst>
      <p:ext uri="{BB962C8B-B14F-4D97-AF65-F5344CB8AC3E}">
        <p14:creationId xmlns:p14="http://schemas.microsoft.com/office/powerpoint/2010/main" val="19281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4EC4A5F-C709-455B-8CC2-123A7D7A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Mida ei tohiks kasutada?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01B6348-B666-4478-AB2F-46BA945B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Vikipeedia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Miksike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jt allikad, mille sisu ei pruugi olla tõene (pole kontrollitud)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Õpikud – eelistada tuleks algallikaid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Artikleid, mis pigem on hinnangulised (puudub objektiivsus)</a:t>
            </a:r>
          </a:p>
        </p:txBody>
      </p:sp>
    </p:spTree>
    <p:extLst>
      <p:ext uri="{BB962C8B-B14F-4D97-AF65-F5344CB8AC3E}">
        <p14:creationId xmlns:p14="http://schemas.microsoft.com/office/powerpoint/2010/main" val="12717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03C3EF4-6C20-444B-9EC2-C9AC8BA4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Andmebaasid – spetsiifilise kirjanduse leidmiseks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EDC6180-8836-40D0-99CC-0406AA74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Ester.ee ehk raamatukogude kataloog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Stat.ee ehk statistikaameti andmebaas </a:t>
            </a:r>
            <a:r>
              <a:rPr lang="et-EE" dirty="0"/>
              <a:t> 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www.britannica .</a:t>
            </a:r>
            <a:r>
              <a:rPr lang="et-E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estonica.org – entsüklopeediad</a:t>
            </a:r>
          </a:p>
          <a:p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Dspace.utlib.ee/</a:t>
            </a:r>
            <a:r>
              <a:rPr lang="et-E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dspace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Tartu ülikooli bakalaureuse ja magistritööd</a:t>
            </a:r>
          </a:p>
        </p:txBody>
      </p:sp>
    </p:spTree>
    <p:extLst>
      <p:ext uri="{BB962C8B-B14F-4D97-AF65-F5344CB8AC3E}">
        <p14:creationId xmlns:p14="http://schemas.microsoft.com/office/powerpoint/2010/main" val="169493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7BB72BE-4D2D-4023-8704-63E15494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F675EBE-D528-4FC6-AB22-186B660D1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t-EE" u="sng" dirty="0">
                <a:hlinkClick r:id="rId2"/>
              </a:rPr>
              <a:t>http://ester.ee/</a:t>
            </a:r>
            <a:r>
              <a:rPr lang="et-EE" dirty="0"/>
              <a:t> - Raamatukogude täielik andmebaas, teha otsinguid Tallinna ja  teiste linnade raamatukogude kataloogidest</a:t>
            </a:r>
          </a:p>
          <a:p>
            <a:pPr lvl="0"/>
            <a:r>
              <a:rPr lang="et-EE" u="sng" dirty="0">
                <a:hlinkClick r:id="rId3"/>
              </a:rPr>
              <a:t>http://ise.elnet.ee/</a:t>
            </a:r>
            <a:r>
              <a:rPr lang="et-EE" dirty="0"/>
              <a:t> - Eesti artiklite andmebaas, võimaldab otsida valdkondade kaupa ka täistekste</a:t>
            </a:r>
          </a:p>
          <a:p>
            <a:pPr lvl="0"/>
            <a:r>
              <a:rPr lang="et-EE" u="sng" dirty="0">
                <a:hlinkClick r:id="rId4"/>
              </a:rPr>
              <a:t>http://www.stat.ee</a:t>
            </a:r>
            <a:r>
              <a:rPr lang="et-EE" dirty="0"/>
              <a:t> või </a:t>
            </a:r>
            <a:r>
              <a:rPr lang="et-EE" u="sng" dirty="0">
                <a:hlinkClick r:id="rId5"/>
              </a:rPr>
              <a:t>http://pub.stat.ee/px-web.2001/dialog/statfilere.asp</a:t>
            </a:r>
            <a:r>
              <a:rPr lang="et-EE" dirty="0"/>
              <a:t> — Eesti Statistikaameti andmebaas võimaldab leida kõikvõimalikke statistilisi andmeid läbi aegade</a:t>
            </a:r>
          </a:p>
          <a:p>
            <a:pPr lvl="0"/>
            <a:r>
              <a:rPr lang="et-EE" u="sng" dirty="0">
                <a:hlinkClick r:id="rId6"/>
              </a:rPr>
              <a:t>http://www.eric.ed.gov</a:t>
            </a:r>
            <a:r>
              <a:rPr lang="et-EE" dirty="0"/>
              <a:t> — ingliskeelne haridusalaste artiklite andmebaas ERIC</a:t>
            </a:r>
          </a:p>
          <a:p>
            <a:pPr lvl="0"/>
            <a:r>
              <a:rPr lang="et-EE" u="sng" dirty="0">
                <a:hlinkClick r:id="rId7"/>
              </a:rPr>
              <a:t>http://www.britannica.com</a:t>
            </a:r>
            <a:r>
              <a:rPr lang="et-EE" dirty="0"/>
              <a:t> — online ingliskeelne entsüklopeedia</a:t>
            </a:r>
          </a:p>
          <a:p>
            <a:pPr lvl="0"/>
            <a:r>
              <a:rPr lang="et-EE" u="sng" dirty="0">
                <a:hlinkClick r:id="rId8"/>
              </a:rPr>
              <a:t>http://dspace.utlib.ee/dspace/</a:t>
            </a:r>
            <a:r>
              <a:rPr lang="et-EE" dirty="0"/>
              <a:t> - Tartu Ülikooli e-väljaannete andmebaas. Sisaldab </a:t>
            </a:r>
            <a:r>
              <a:rPr lang="et-EE" dirty="0" err="1"/>
              <a:t>artikelid</a:t>
            </a:r>
            <a:r>
              <a:rPr lang="et-EE" dirty="0"/>
              <a:t>, bakalaureuse ja magistritöid, koolitusmaterjale. </a:t>
            </a:r>
          </a:p>
          <a:p>
            <a:pPr lvl="0"/>
            <a:r>
              <a:rPr lang="et-EE" u="sng">
                <a:hlinkClick r:id="rId9"/>
              </a:rPr>
              <a:t>http</a:t>
            </a:r>
            <a:r>
              <a:rPr lang="et-EE" u="sng" dirty="0">
                <a:hlinkClick r:id="rId9"/>
              </a:rPr>
              <a:t>://www.folklore.ee/pubte/tre</a:t>
            </a:r>
            <a:r>
              <a:rPr lang="et-EE" dirty="0"/>
              <a:t> — Rahvaluulealased andmebaasid ja e-väljaanded</a:t>
            </a:r>
          </a:p>
          <a:p>
            <a:pPr lvl="0"/>
            <a:r>
              <a:rPr lang="et-EE" u="sng" dirty="0">
                <a:hlinkClick r:id="rId10"/>
              </a:rPr>
              <a:t>http://scholar.google.com</a:t>
            </a:r>
            <a:r>
              <a:rPr lang="et-EE" dirty="0"/>
              <a:t> — teadusartiklite otsing avalikest andmebaasidest</a:t>
            </a:r>
          </a:p>
          <a:p>
            <a:pPr lvl="0"/>
            <a:r>
              <a:rPr lang="et-EE" u="sng" dirty="0">
                <a:hlinkClick r:id="rId11"/>
              </a:rPr>
              <a:t>http://books.google.com</a:t>
            </a:r>
            <a:r>
              <a:rPr lang="et-EE" dirty="0"/>
              <a:t> — e-raamatute otsing</a:t>
            </a:r>
          </a:p>
          <a:p>
            <a:pPr lvl="0"/>
            <a:r>
              <a:rPr lang="et-EE" u="sng" dirty="0">
                <a:hlinkClick r:id="rId12"/>
              </a:rPr>
              <a:t>http://dea.nlib.ee</a:t>
            </a:r>
            <a:r>
              <a:rPr lang="et-EE" dirty="0"/>
              <a:t> — Eesti ajalehed 1857-1920 </a:t>
            </a:r>
            <a:r>
              <a:rPr lang="et-EE" dirty="0" err="1"/>
              <a:t>digiteeritud</a:t>
            </a:r>
            <a:r>
              <a:rPr lang="et-EE" dirty="0"/>
              <a:t> kujul</a:t>
            </a:r>
          </a:p>
          <a:p>
            <a:pPr lvl="0"/>
            <a:r>
              <a:rPr lang="et-EE" u="sng" dirty="0">
                <a:hlinkClick r:id="rId13"/>
              </a:rPr>
              <a:t>http://www.doaj.org</a:t>
            </a:r>
            <a:r>
              <a:rPr lang="et-EE" dirty="0"/>
              <a:t> — </a:t>
            </a:r>
            <a:r>
              <a:rPr lang="et-EE" dirty="0" err="1"/>
              <a:t>Directory</a:t>
            </a:r>
            <a:r>
              <a:rPr lang="et-EE" dirty="0"/>
              <a:t> of </a:t>
            </a:r>
            <a:r>
              <a:rPr lang="et-EE" dirty="0" err="1"/>
              <a:t>Open</a:t>
            </a:r>
            <a:r>
              <a:rPr lang="et-EE" dirty="0"/>
              <a:t> Access </a:t>
            </a:r>
            <a:r>
              <a:rPr lang="et-EE" dirty="0" err="1"/>
              <a:t>Journals</a:t>
            </a:r>
            <a:r>
              <a:rPr lang="et-EE" dirty="0"/>
              <a:t> — tasuta täistekste pakkuvad teaduslikud kvaliteetajakirjad (kokku 3709 erinevat ajakirja)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47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E8940E-CFE0-431C-9D94-4271DF623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Otsisõnade kombineerimine – piirab otsingut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E2C24B5-6897-4D14-B798-98649408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piirab otsingut, päringus sellega ühendatud sõnad peavad kõik leitavates dokumentides esinema.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Näide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leitakse dokumendid, kus esinevad nii sõna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kui ka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t-EE" dirty="0"/>
            </a:br>
            <a:endParaRPr lang="et-E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4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FEDE12C-C71C-4708-9F33-44967CBC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Laiendab otsingut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22DB73D-870A-499E-A290-9AEA0B654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laiendab otsingut, leitavates dokumentides peab esinema kas üks või teine (vähemalt üks) päringus operaatoriga </a:t>
            </a:r>
            <a:r>
              <a:rPr lang="et-E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ühendatud sõnadest.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Näide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aggression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leitakse artiklid, kus esinevad ainult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ainult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aggression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või nii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kui ka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aggression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t-E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0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14CB25D-873E-4360-B3BB-6E1C46E65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Kitsendab otsingut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501737-9876-4C6D-8459-C60565456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kitsendab otsingut, esimene sõna peab esinema, teine ei tohi esineda. Nii saab välistada mõne sõna esinemist leitavates artiklites.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Näide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antisocial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leitakse dokumendid, kus esineb sõna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antisocial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kuid jäetakse välja dokumendid, kus esineb sõna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3806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6804A4B-11AF-42A2-B5DA-2093D4DC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Fraasiotsing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6E89AC5-B9DB-4079-96C0-BB58769BF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Fraasiotsing</a:t>
            </a:r>
            <a:br>
              <a:rPr lang="et-EE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Otsitakse mingi kindlat väljendit või lauset sisaldavaid dokumente. Päringu esitamisel tuleb otsitav fraas tavaliselt panna jutumärkidesse.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Näide 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  <a:r>
              <a:rPr lang="et-E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b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Leitakse dokumendid, kus on täpselt selline fraas.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96862325"/>
      </p:ext>
    </p:extLst>
  </p:cSld>
  <p:clrMapOvr>
    <a:masterClrMapping/>
  </p:clrMapOvr>
</p:sld>
</file>

<file path=ppt/theme/theme1.xml><?xml version="1.0" encoding="utf-8"?>
<a:theme xmlns:a="http://schemas.openxmlformats.org/drawingml/2006/main" name="Fas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553</Words>
  <Application>Microsoft Office PowerPoint</Application>
  <PresentationFormat>Laiekraan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Fassett</vt:lpstr>
      <vt:lpstr>Teabeallikad - andmebaasid </vt:lpstr>
      <vt:lpstr>Milliseid allikaid sobib kasutada?</vt:lpstr>
      <vt:lpstr>Mida ei tohiks kasutada?</vt:lpstr>
      <vt:lpstr>Andmebaasid – spetsiifilise kirjanduse leidmiseks</vt:lpstr>
      <vt:lpstr>PowerPointi esitlus</vt:lpstr>
      <vt:lpstr>Otsisõnade kombineerimine – piirab otsingut</vt:lpstr>
      <vt:lpstr>Laiendab otsingut</vt:lpstr>
      <vt:lpstr>Kitsendab otsingut</vt:lpstr>
      <vt:lpstr>Fraasiotsing </vt:lpstr>
      <vt:lpstr>Otsingusõna katkestamine * (tärn)</vt:lpstr>
      <vt:lpstr>Ettevalmistus infootsinguks ja süstemaatiline infootsing (videod)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Teabeallikad</dc:title>
  <dc:creator>Kati Küngas</dc:creator>
  <cp:lastModifiedBy>Kati Küngas</cp:lastModifiedBy>
  <cp:revision>23</cp:revision>
  <dcterms:created xsi:type="dcterms:W3CDTF">2017-10-08T09:20:04Z</dcterms:created>
  <dcterms:modified xsi:type="dcterms:W3CDTF">2020-10-25T11:16:40Z</dcterms:modified>
</cp:coreProperties>
</file>